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Karla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7.xml"/><Relationship Id="rId33" Type="http://schemas.openxmlformats.org/officeDocument/2006/relationships/font" Target="fonts/Karla-bold.fntdata"/><Relationship Id="rId10" Type="http://schemas.openxmlformats.org/officeDocument/2006/relationships/slide" Target="slides/slide6.xml"/><Relationship Id="rId32" Type="http://schemas.openxmlformats.org/officeDocument/2006/relationships/font" Target="fonts/Karla-regular.fntdata"/><Relationship Id="rId13" Type="http://schemas.openxmlformats.org/officeDocument/2006/relationships/slide" Target="slides/slide9.xml"/><Relationship Id="rId35" Type="http://schemas.openxmlformats.org/officeDocument/2006/relationships/font" Target="fonts/Karla-boldItalic.fntdata"/><Relationship Id="rId12" Type="http://schemas.openxmlformats.org/officeDocument/2006/relationships/slide" Target="slides/slide8.xml"/><Relationship Id="rId34" Type="http://schemas.openxmlformats.org/officeDocument/2006/relationships/font" Target="fonts/Karla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gif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Talk about Reactive, Rx group, RX past, present, the RXJS made in typescript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648300" y="3175950"/>
            <a:ext cx="3530700" cy="11819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5" name="Shape 55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841000" y="4025300"/>
            <a:ext cx="7845899" cy="519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360"/>
              </a:spcBef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9" name="Shape 59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Empt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ub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Shape 14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Shape 15"/>
          <p:cNvSpPr txBox="1"/>
          <p:nvPr>
            <p:ph type="ctrTitle"/>
          </p:nvPr>
        </p:nvSpPr>
        <p:spPr>
          <a:xfrm>
            <a:off x="648300" y="1354750"/>
            <a:ext cx="3522300" cy="298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6724950" y="3265700"/>
            <a:ext cx="1906199" cy="1031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1 column + imag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Shape 19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Shape 20"/>
          <p:cNvSpPr txBox="1"/>
          <p:nvPr>
            <p:ph type="title"/>
          </p:nvPr>
        </p:nvSpPr>
        <p:spPr>
          <a:xfrm>
            <a:off x="838309" y="1807900"/>
            <a:ext cx="3148199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838250" y="2419350"/>
            <a:ext cx="3148199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big imag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209250" y="-9675"/>
            <a:ext cx="3076750" cy="5167075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4" name="Shape 24"/>
          <p:cNvSpPr/>
          <p:nvPr/>
        </p:nvSpPr>
        <p:spPr>
          <a:xfrm>
            <a:off x="-19350" y="-9675"/>
            <a:ext cx="3076750" cy="5167075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" name="Shape 25"/>
          <p:cNvSpPr txBox="1"/>
          <p:nvPr>
            <p:ph type="title"/>
          </p:nvPr>
        </p:nvSpPr>
        <p:spPr>
          <a:xfrm>
            <a:off x="609704" y="4116875"/>
            <a:ext cx="1609799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8" name="Shape 28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" name="Shape 29"/>
          <p:cNvSpPr txBox="1"/>
          <p:nvPr/>
        </p:nvSpPr>
        <p:spPr>
          <a:xfrm>
            <a:off x="799645" y="697674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</a:p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838250" y="16573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+ 1 colum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Shape 34"/>
          <p:cNvSpPr txBox="1"/>
          <p:nvPr>
            <p:ph type="title"/>
          </p:nvPr>
        </p:nvSpPr>
        <p:spPr>
          <a:xfrm>
            <a:off x="838350" y="893500"/>
            <a:ext cx="5324100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+ 2 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8" name="Shape 38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Shape 39"/>
          <p:cNvSpPr txBox="1"/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841000" y="1578025"/>
            <a:ext cx="2671800" cy="2433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3673842" y="1578025"/>
            <a:ext cx="2671800" cy="2433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3 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4" name="Shape 44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5" name="Shape 45"/>
          <p:cNvSpPr txBox="1"/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841000" y="1600975"/>
            <a:ext cx="2094900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3043281" y="1600975"/>
            <a:ext cx="2094900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/>
        </p:txBody>
      </p:sp>
      <p:sp>
        <p:nvSpPr>
          <p:cNvPr id="48" name="Shape 48"/>
          <p:cNvSpPr txBox="1"/>
          <p:nvPr>
            <p:ph idx="3" type="body"/>
          </p:nvPr>
        </p:nvSpPr>
        <p:spPr>
          <a:xfrm>
            <a:off x="5245562" y="1600975"/>
            <a:ext cx="2094900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1" name="Shape 51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2" name="Shape 52"/>
          <p:cNvSpPr txBox="1"/>
          <p:nvPr>
            <p:ph type="title"/>
          </p:nvPr>
        </p:nvSpPr>
        <p:spPr>
          <a:xfrm>
            <a:off x="841000" y="9697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8BC34A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741100"/>
            <a:ext cx="5185199" cy="47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999999"/>
              </a:buClr>
              <a:buSzPct val="100000"/>
              <a:buFont typeface="Montserrat"/>
              <a:buNone/>
              <a:defRPr b="1" sz="24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352550"/>
            <a:ext cx="5185199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600"/>
              </a:spcBef>
              <a:buClr>
                <a:srgbClr val="666666"/>
              </a:buClr>
              <a:buSzPct val="100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666666"/>
              </a:buClr>
              <a:buSzPct val="100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666666"/>
              </a:buClr>
              <a:buSzPct val="100000"/>
              <a:buFont typeface="Karla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gif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CD4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ctrTitle"/>
          </p:nvPr>
        </p:nvSpPr>
        <p:spPr>
          <a:xfrm>
            <a:off x="648300" y="3175950"/>
            <a:ext cx="4229100" cy="1182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BCD4"/>
                </a:solidFill>
              </a:rPr>
              <a:t>Kotlin </a:t>
            </a:r>
            <a:r>
              <a:rPr lang="en"/>
              <a:t>vs the Java 8 Features</a:t>
            </a:r>
          </a:p>
        </p:txBody>
      </p:sp>
      <p:grpSp>
        <p:nvGrpSpPr>
          <p:cNvPr id="66" name="Shape 66"/>
          <p:cNvGrpSpPr/>
          <p:nvPr/>
        </p:nvGrpSpPr>
        <p:grpSpPr>
          <a:xfrm>
            <a:off x="742744" y="2072178"/>
            <a:ext cx="502625" cy="446586"/>
            <a:chOff x="5292575" y="3681900"/>
            <a:chExt cx="420150" cy="373275"/>
          </a:xfrm>
        </p:grpSpPr>
        <p:sp>
          <p:nvSpPr>
            <p:cNvPr id="67" name="Shape 67"/>
            <p:cNvSpPr/>
            <p:nvPr/>
          </p:nvSpPr>
          <p:spPr>
            <a:xfrm>
              <a:off x="5292575" y="3706875"/>
              <a:ext cx="420150" cy="266700"/>
            </a:xfrm>
            <a:custGeom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5490475" y="3681900"/>
              <a:ext cx="24375" cy="25000"/>
            </a:xfrm>
            <a:custGeom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5358350" y="3973550"/>
              <a:ext cx="60900" cy="81625"/>
            </a:xfrm>
            <a:custGeom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5586050" y="3973550"/>
              <a:ext cx="60925" cy="81625"/>
            </a:xfrm>
            <a:custGeom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5316925" y="3731225"/>
              <a:ext cx="371450" cy="218000"/>
            </a:xfrm>
            <a:custGeom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5380250" y="3784800"/>
              <a:ext cx="230200" cy="115725"/>
            </a:xfrm>
            <a:custGeom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5547700" y="3779925"/>
              <a:ext cx="68825" cy="68825"/>
            </a:xfrm>
            <a:custGeom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Top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688"/>
                </a:solidFill>
              </a:rPr>
              <a:t>features</a:t>
            </a:r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Karla"/>
            </a:pPr>
            <a:r>
              <a:rPr lang="en">
                <a:solidFill>
                  <a:srgbClr val="434343"/>
                </a:solidFill>
              </a:rPr>
              <a:t>Lambdas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Functional interfaces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Method reference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Default Methods</a:t>
            </a:r>
          </a:p>
        </p:txBody>
      </p:sp>
      <p:grpSp>
        <p:nvGrpSpPr>
          <p:cNvPr id="167" name="Shape 167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68" name="Shape 168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Top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688"/>
                </a:solidFill>
              </a:rPr>
              <a:t>features</a:t>
            </a:r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Karla"/>
            </a:pPr>
            <a:r>
              <a:rPr lang="en">
                <a:solidFill>
                  <a:srgbClr val="434343"/>
                </a:solidFill>
              </a:rPr>
              <a:t>Lambdas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Functional interfaces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Method reference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Default Methods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Type inference</a:t>
            </a:r>
          </a:p>
        </p:txBody>
      </p:sp>
      <p:grpSp>
        <p:nvGrpSpPr>
          <p:cNvPr id="180" name="Shape 180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81" name="Shape 181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Top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688"/>
                </a:solidFill>
              </a:rPr>
              <a:t>features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838250" y="1504950"/>
            <a:ext cx="5890800" cy="225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Karla"/>
            </a:pPr>
            <a:r>
              <a:rPr lang="en">
                <a:solidFill>
                  <a:srgbClr val="434343"/>
                </a:solidFill>
              </a:rPr>
              <a:t>Lambdas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Functional interfaces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Method reference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Default Methods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Type inference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Stream &lt;- Allow functional programming with lambdas</a:t>
            </a:r>
          </a:p>
        </p:txBody>
      </p:sp>
      <p:grpSp>
        <p:nvGrpSpPr>
          <p:cNvPr id="193" name="Shape 193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94" name="Shape 194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Top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688"/>
                </a:solidFill>
              </a:rPr>
              <a:t>features</a:t>
            </a:r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838250" y="1504950"/>
            <a:ext cx="5890800" cy="225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Karla"/>
            </a:pPr>
            <a:r>
              <a:rPr lang="en">
                <a:solidFill>
                  <a:srgbClr val="434343"/>
                </a:solidFill>
              </a:rPr>
              <a:t>Lambdas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Functional interfaces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Method reference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Default Methods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Type inference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Stream &lt;- Allow functional programming with lambdas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Optionals</a:t>
            </a:r>
          </a:p>
        </p:txBody>
      </p:sp>
      <p:grpSp>
        <p:nvGrpSpPr>
          <p:cNvPr id="206" name="Shape 206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207" name="Shape 207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MORE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688"/>
                </a:solidFill>
              </a:rPr>
              <a:t>Features </a:t>
            </a:r>
            <a:r>
              <a:rPr lang="en">
                <a:solidFill>
                  <a:schemeClr val="lt2"/>
                </a:solidFill>
              </a:rPr>
              <a:t>That I won’t mention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838250" y="1504950"/>
            <a:ext cx="6577500" cy="225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Security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JAVAFX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New JS Engine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Type annotations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Date time API</a:t>
            </a: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Other stuff...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http://www.oracle.com/technetwork/java/javase/8-whats-new-2157071.html</a:t>
            </a:r>
          </a:p>
        </p:txBody>
      </p:sp>
      <p:grpSp>
        <p:nvGrpSpPr>
          <p:cNvPr id="219" name="Shape 219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220" name="Shape 220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91E63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E91E63"/>
                </a:solidFill>
              </a:rPr>
              <a:t>2</a:t>
            </a:r>
            <a:r>
              <a:rPr lang="en" sz="7200">
                <a:solidFill>
                  <a:srgbClr val="E91E63"/>
                </a:solidFill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Que es un Kotlin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91E63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idx="1" type="body"/>
          </p:nvPr>
        </p:nvSpPr>
        <p:spPr>
          <a:xfrm>
            <a:off x="838250" y="16573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 new l</a:t>
            </a:r>
            <a:r>
              <a:rPr lang="en"/>
              <a:t>anguage for the </a:t>
            </a:r>
            <a:r>
              <a:rPr lang="en">
                <a:solidFill>
                  <a:srgbClr val="E91E63"/>
                </a:solidFill>
              </a:rPr>
              <a:t>JVM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E91E63"/>
              </a:solidFill>
            </a:endParaRPr>
          </a:p>
          <a:p>
            <a:pPr lvl="0" rtl="0" algn="r">
              <a:spcBef>
                <a:spcPts val="0"/>
              </a:spcBef>
              <a:buNone/>
            </a:pPr>
            <a:r>
              <a:rPr b="1" lang="en">
                <a:solidFill>
                  <a:srgbClr val="595959"/>
                </a:solidFill>
                <a:latin typeface="Karla"/>
                <a:ea typeface="Karla"/>
                <a:cs typeface="Karla"/>
                <a:sym typeface="Karla"/>
              </a:rPr>
              <a:t>–</a:t>
            </a:r>
            <a:r>
              <a:rPr b="1" lang="en" sz="2300">
                <a:solidFill>
                  <a:srgbClr val="595959"/>
                </a:solidFill>
                <a:latin typeface="Karla"/>
                <a:ea typeface="Karla"/>
                <a:cs typeface="Karla"/>
                <a:sym typeface="Karla"/>
              </a:rPr>
              <a:t>By Jetbrains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E91E6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91E63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/>
        </p:nvSpPr>
        <p:spPr>
          <a:xfrm>
            <a:off x="4004250" y="1063675"/>
            <a:ext cx="3565500" cy="64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Functions</a:t>
            </a:r>
          </a:p>
        </p:txBody>
      </p:sp>
      <p:sp>
        <p:nvSpPr>
          <p:cNvPr id="241" name="Shape 241"/>
          <p:cNvSpPr txBox="1"/>
          <p:nvPr/>
        </p:nvSpPr>
        <p:spPr>
          <a:xfrm>
            <a:off x="4004250" y="2257822"/>
            <a:ext cx="3565500" cy="64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30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Classes</a:t>
            </a:r>
          </a:p>
        </p:txBody>
      </p:sp>
      <p:sp>
        <p:nvSpPr>
          <p:cNvPr id="242" name="Shape 242"/>
          <p:cNvSpPr txBox="1"/>
          <p:nvPr/>
        </p:nvSpPr>
        <p:spPr>
          <a:xfrm>
            <a:off x="4004250" y="3451970"/>
            <a:ext cx="3565500" cy="64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24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Bytecode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F51B5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3F51B5"/>
                </a:solidFill>
              </a:rPr>
              <a:t>3.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666666"/>
                </a:solidFill>
              </a:rPr>
              <a:t>How it </a:t>
            </a:r>
            <a:r>
              <a:rPr i="1" lang="en">
                <a:solidFill>
                  <a:srgbClr val="3F51B5"/>
                </a:solidFill>
              </a:rPr>
              <a:t>improve</a:t>
            </a:r>
            <a:r>
              <a:rPr i="1" lang="en">
                <a:solidFill>
                  <a:srgbClr val="595959"/>
                </a:solidFill>
              </a:rPr>
              <a:t> </a:t>
            </a:r>
            <a:r>
              <a:rPr lang="en">
                <a:solidFill>
                  <a:srgbClr val="595959"/>
                </a:solidFill>
              </a:rPr>
              <a:t>Java features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F51B5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1325825" y="23289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Extending the language...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44336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idx="4294967295" type="ctrTitle"/>
          </p:nvPr>
        </p:nvSpPr>
        <p:spPr>
          <a:xfrm>
            <a:off x="669098" y="2063175"/>
            <a:ext cx="5251500" cy="1159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Quien eres </a:t>
            </a:r>
            <a:r>
              <a:rPr lang="en" sz="4800">
                <a:solidFill>
                  <a:srgbClr val="F44336"/>
                </a:solidFill>
              </a:rPr>
              <a:t>tu?</a:t>
            </a:r>
          </a:p>
        </p:txBody>
      </p:sp>
      <p:grpSp>
        <p:nvGrpSpPr>
          <p:cNvPr id="79" name="Shape 79"/>
          <p:cNvGrpSpPr/>
          <p:nvPr/>
        </p:nvGrpSpPr>
        <p:grpSpPr>
          <a:xfrm>
            <a:off x="763880" y="678997"/>
            <a:ext cx="664652" cy="1053756"/>
            <a:chOff x="6718575" y="2318625"/>
            <a:chExt cx="256950" cy="407375"/>
          </a:xfrm>
        </p:grpSpPr>
        <p:sp>
          <p:nvSpPr>
            <p:cNvPr id="80" name="Shape 80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28575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28575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28575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28575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28575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28575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28575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28575">
              <a:solidFill>
                <a:srgbClr val="F4433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/>
        </p:nvSpPr>
        <p:spPr>
          <a:xfrm>
            <a:off x="3283050" y="3641225"/>
            <a:ext cx="41586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i="1" lang="en" sz="24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Y porque debería escucharte?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EB3B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/>
          <p:nvPr/>
        </p:nvSpPr>
        <p:spPr>
          <a:xfrm>
            <a:off x="194925" y="2004350"/>
            <a:ext cx="6934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i="1" lang="en" sz="4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TO THE CODE!</a:t>
            </a:r>
          </a:p>
        </p:txBody>
      </p:sp>
      <p:pic>
        <p:nvPicPr>
          <p:cNvPr descr="giphy.gif" id="258" name="Shape 258"/>
          <p:cNvPicPr preferRelativeResize="0"/>
          <p:nvPr/>
        </p:nvPicPr>
        <p:blipFill rotWithShape="1">
          <a:blip r:embed="rId3">
            <a:alphaModFix/>
          </a:blip>
          <a:srcRect b="0" l="278" r="278" t="0"/>
          <a:stretch/>
        </p:blipFill>
        <p:spPr>
          <a:xfrm>
            <a:off x="3556575" y="0"/>
            <a:ext cx="62061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5722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FF5722"/>
                </a:solidFill>
              </a:rPr>
              <a:t>4</a:t>
            </a:r>
            <a:r>
              <a:rPr lang="en" sz="7200">
                <a:solidFill>
                  <a:srgbClr val="FF5722"/>
                </a:solidFill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666666"/>
                </a:solidFill>
              </a:rPr>
              <a:t>Conclusiones y debate en parejas.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phy.gif" id="268" name="Shape 268"/>
          <p:cNvPicPr preferRelativeResize="0"/>
          <p:nvPr/>
        </p:nvPicPr>
        <p:blipFill rotWithShape="1">
          <a:blip r:embed="rId3">
            <a:alphaModFix/>
          </a:blip>
          <a:srcRect b="0" l="4751" r="4751" t="0"/>
          <a:stretch/>
        </p:blipFill>
        <p:spPr>
          <a:xfrm>
            <a:off x="1468950" y="0"/>
            <a:ext cx="62061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EB3B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idx="4294967295" type="subTitle"/>
          </p:nvPr>
        </p:nvSpPr>
        <p:spPr>
          <a:xfrm>
            <a:off x="606875" y="1529150"/>
            <a:ext cx="4531500" cy="78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rgbClr val="434343"/>
                </a:solidFill>
              </a:rPr>
              <a:t>Sinuhé J.V.</a:t>
            </a:r>
          </a:p>
        </p:txBody>
      </p:sp>
      <p:sp>
        <p:nvSpPr>
          <p:cNvPr id="274" name="Shape 274"/>
          <p:cNvSpPr txBox="1"/>
          <p:nvPr/>
        </p:nvSpPr>
        <p:spPr>
          <a:xfrm>
            <a:off x="606875" y="805850"/>
            <a:ext cx="6934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i="1" lang="en" sz="42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Thanks a lot!!!</a:t>
            </a:r>
          </a:p>
        </p:txBody>
      </p:sp>
      <p:sp>
        <p:nvSpPr>
          <p:cNvPr id="275" name="Shape 275"/>
          <p:cNvSpPr txBox="1"/>
          <p:nvPr/>
        </p:nvSpPr>
        <p:spPr>
          <a:xfrm>
            <a:off x="606875" y="2787025"/>
            <a:ext cx="56202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6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Sierisimo Sier</a:t>
            </a:r>
          </a:p>
          <a:p>
            <a:pPr lvl="0">
              <a:spcBef>
                <a:spcPts val="0"/>
              </a:spcBef>
              <a:buNone/>
            </a:pPr>
            <a:r>
              <a:rPr b="1" lang="en" sz="36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@Sierisimo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36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j4G</a:t>
            </a:r>
          </a:p>
        </p:txBody>
      </p:sp>
      <p:pic>
        <p:nvPicPr>
          <p:cNvPr descr="giphy.gif"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3499" y="-12"/>
            <a:ext cx="68580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EB3B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4294967295" type="subTitle"/>
          </p:nvPr>
        </p:nvSpPr>
        <p:spPr>
          <a:xfrm>
            <a:off x="606875" y="1529150"/>
            <a:ext cx="4531500" cy="78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rgbClr val="434343"/>
                </a:solidFill>
              </a:rPr>
              <a:t>Sinuhé J. Valencia</a:t>
            </a:r>
          </a:p>
        </p:txBody>
      </p:sp>
      <p:sp>
        <p:nvSpPr>
          <p:cNvPr id="94" name="Shape 94"/>
          <p:cNvSpPr txBox="1"/>
          <p:nvPr>
            <p:ph idx="4294967295" type="body"/>
          </p:nvPr>
        </p:nvSpPr>
        <p:spPr>
          <a:xfrm>
            <a:off x="685800" y="3033225"/>
            <a:ext cx="5620200" cy="1007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Puedes buscarme en internet cómo </a:t>
            </a:r>
            <a:r>
              <a:rPr b="1" lang="en"/>
              <a:t>Sierisimo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606875" y="805850"/>
            <a:ext cx="6934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Fulltime Nerd/Geek </a:t>
            </a:r>
            <a:r>
              <a:rPr lang="en" sz="3000"/>
              <a:t>¯\_(ツ)_/¯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606875" y="2248425"/>
            <a:ext cx="56202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A.k.a Sierisimo Sier</a:t>
            </a:r>
          </a:p>
        </p:txBody>
      </p:sp>
      <p:pic>
        <p:nvPicPr>
          <p:cNvPr descr="GitHub-Mark-120px-plus.png"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3600400"/>
            <a:ext cx="717350" cy="71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EB3B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idx="4294967295" type="subTitle"/>
          </p:nvPr>
        </p:nvSpPr>
        <p:spPr>
          <a:xfrm>
            <a:off x="606875" y="1529150"/>
            <a:ext cx="4531500" cy="78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rgbClr val="434343"/>
                </a:solidFill>
              </a:rPr>
              <a:t>I’m not God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606875" y="805850"/>
            <a:ext cx="6934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Full disclaimer	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606875" y="2248425"/>
            <a:ext cx="56202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4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...or either someone to care...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rgbClr val="666666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rPr>
              <a:t>And this is only a comparative for giving promotion to Kotlin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009688"/>
                </a:solidFill>
              </a:rPr>
              <a:t>1</a:t>
            </a:r>
            <a:r>
              <a:rPr lang="en" sz="7200">
                <a:solidFill>
                  <a:srgbClr val="009688"/>
                </a:solidFill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Java 8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Top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688"/>
                </a:solidFill>
              </a:rPr>
              <a:t>features</a:t>
            </a:r>
          </a:p>
        </p:txBody>
      </p:sp>
      <p:grpSp>
        <p:nvGrpSpPr>
          <p:cNvPr id="115" name="Shape 115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16" name="Shape 116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Top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688"/>
                </a:solidFill>
              </a:rPr>
              <a:t>features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Karla"/>
            </a:pPr>
            <a:r>
              <a:rPr lang="en">
                <a:solidFill>
                  <a:srgbClr val="434343"/>
                </a:solidFill>
              </a:rPr>
              <a:t>Lambdas</a:t>
            </a:r>
          </a:p>
        </p:txBody>
      </p:sp>
      <p:grpSp>
        <p:nvGrpSpPr>
          <p:cNvPr id="128" name="Shape 128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29" name="Shape 129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Top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688"/>
                </a:solidFill>
              </a:rPr>
              <a:t>features</a:t>
            </a: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Karla"/>
            </a:pPr>
            <a:r>
              <a:rPr lang="en">
                <a:solidFill>
                  <a:srgbClr val="434343"/>
                </a:solidFill>
              </a:rPr>
              <a:t>Lambdas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Functional interfaces</a:t>
            </a:r>
          </a:p>
        </p:txBody>
      </p:sp>
      <p:grpSp>
        <p:nvGrpSpPr>
          <p:cNvPr id="141" name="Shape 141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42" name="Shape 142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9688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</a:rPr>
              <a:t>Top</a:t>
            </a: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688"/>
                </a:solidFill>
              </a:rPr>
              <a:t>features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Karla"/>
            </a:pPr>
            <a:r>
              <a:rPr lang="en">
                <a:solidFill>
                  <a:srgbClr val="434343"/>
                </a:solidFill>
              </a:rPr>
              <a:t>Lambdas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Functional interfaces</a:t>
            </a:r>
          </a:p>
          <a:p>
            <a: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</a:pPr>
            <a:r>
              <a:rPr lang="en">
                <a:solidFill>
                  <a:srgbClr val="434343"/>
                </a:solidFill>
              </a:rPr>
              <a:t>Method reference</a:t>
            </a:r>
          </a:p>
        </p:txBody>
      </p:sp>
      <p:grpSp>
        <p:nvGrpSpPr>
          <p:cNvPr id="154" name="Shape 154"/>
          <p:cNvGrpSpPr/>
          <p:nvPr/>
        </p:nvGrpSpPr>
        <p:grpSpPr>
          <a:xfrm>
            <a:off x="301520" y="869242"/>
            <a:ext cx="457189" cy="457119"/>
            <a:chOff x="1923675" y="1633650"/>
            <a:chExt cx="436000" cy="435975"/>
          </a:xfrm>
        </p:grpSpPr>
        <p:sp>
          <p:nvSpPr>
            <p:cNvPr id="155" name="Shape 155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virar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